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FB2-6E68-4043-96CF-97C19E9F8C4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D6D1-40A1-487A-B2B3-9A1B7877DC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FB2-6E68-4043-96CF-97C19E9F8C4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D6D1-40A1-487A-B2B3-9A1B7877DC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FB2-6E68-4043-96CF-97C19E9F8C4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D6D1-40A1-487A-B2B3-9A1B7877DC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FB2-6E68-4043-96CF-97C19E9F8C4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D6D1-40A1-487A-B2B3-9A1B7877DC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FB2-6E68-4043-96CF-97C19E9F8C4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D6D1-40A1-487A-B2B3-9A1B7877DC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FB2-6E68-4043-96CF-97C19E9F8C4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D6D1-40A1-487A-B2B3-9A1B7877DC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FB2-6E68-4043-96CF-97C19E9F8C4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D6D1-40A1-487A-B2B3-9A1B7877DC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FB2-6E68-4043-96CF-97C19E9F8C4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D6D1-40A1-487A-B2B3-9A1B7877DC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FB2-6E68-4043-96CF-97C19E9F8C4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D6D1-40A1-487A-B2B3-9A1B7877DC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FB2-6E68-4043-96CF-97C19E9F8C4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D6D1-40A1-487A-B2B3-9A1B7877DC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FB2-6E68-4043-96CF-97C19E9F8C4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D6D1-40A1-487A-B2B3-9A1B7877DC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E4FB2-6E68-4043-96CF-97C19E9F8C4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AD6D1-40A1-487A-B2B3-9A1B7877DCF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BOT323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7300" b="1" dirty="0" smtClean="0"/>
              <a:t>SOLUTE TRANSPORT</a:t>
            </a:r>
            <a:endParaRPr lang="en-IN" b="1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4357686" y="5033986"/>
            <a:ext cx="4714908" cy="17526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Delivered  by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Ashish</a:t>
            </a:r>
            <a:r>
              <a:rPr lang="en-US" dirty="0" smtClean="0">
                <a:solidFill>
                  <a:schemeClr val="tx1"/>
                </a:solidFill>
              </a:rPr>
              <a:t> Sharma, Ph.D.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Transport proteins: CARRIERS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Carrier proteins </a:t>
            </a:r>
            <a:r>
              <a:rPr lang="en-IN" dirty="0"/>
              <a:t>do not have pores </a:t>
            </a:r>
            <a:r>
              <a:rPr lang="en-IN" dirty="0" smtClean="0"/>
              <a:t>that extend </a:t>
            </a:r>
            <a:r>
              <a:rPr lang="en-IN" dirty="0"/>
              <a:t>completely across the membrane.</a:t>
            </a:r>
          </a:p>
          <a:p>
            <a:pPr algn="just"/>
            <a:r>
              <a:rPr lang="en-US" dirty="0" smtClean="0"/>
              <a:t>Carriers specialize in transport of specific organic metabolites.</a:t>
            </a:r>
          </a:p>
          <a:p>
            <a:pPr algn="just"/>
            <a:r>
              <a:rPr lang="en-US" dirty="0" smtClean="0"/>
              <a:t>Rate of transport by a carrier is much slower in comparison to the channel proteins.</a:t>
            </a:r>
          </a:p>
          <a:p>
            <a:pPr algn="just"/>
            <a:r>
              <a:rPr lang="en-IN" dirty="0"/>
              <a:t>Carrier-mediated transport </a:t>
            </a:r>
            <a:r>
              <a:rPr lang="en-IN" dirty="0" smtClean="0"/>
              <a:t>can </a:t>
            </a:r>
            <a:r>
              <a:rPr lang="en-IN" dirty="0"/>
              <a:t>be either passive or active, and it can </a:t>
            </a:r>
            <a:r>
              <a:rPr lang="en-IN" dirty="0" smtClean="0"/>
              <a:t>transport a </a:t>
            </a:r>
            <a:r>
              <a:rPr lang="en-IN" dirty="0"/>
              <a:t>much wider range of possible substrates.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92935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Passive transport through the carriers can be referred to as facilitated diffusion.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However carrier mediated active transport can be 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 lvl="2">
              <a:lnSpc>
                <a:spcPct val="150000"/>
              </a:lnSpc>
            </a:pPr>
            <a:r>
              <a:rPr lang="en-US" sz="3200" dirty="0" smtClean="0"/>
              <a:t>Primary active transport, or</a:t>
            </a:r>
          </a:p>
          <a:p>
            <a:pPr lvl="2">
              <a:lnSpc>
                <a:spcPct val="150000"/>
              </a:lnSpc>
            </a:pPr>
            <a:endParaRPr lang="en-US" sz="3200" dirty="0" smtClean="0"/>
          </a:p>
          <a:p>
            <a:pPr lvl="2">
              <a:lnSpc>
                <a:spcPct val="150000"/>
              </a:lnSpc>
            </a:pPr>
            <a:r>
              <a:rPr lang="en-US" sz="3200" dirty="0" smtClean="0"/>
              <a:t>Secondary active transport.</a:t>
            </a:r>
            <a:endParaRPr lang="en-IN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Transport proteins: PUMPS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/>
          </a:bodyPr>
          <a:lstStyle/>
          <a:p>
            <a:pPr algn="just"/>
            <a:r>
              <a:rPr lang="en-IN" sz="2800" dirty="0"/>
              <a:t>The membrane proteins that carry out primary </a:t>
            </a:r>
            <a:r>
              <a:rPr lang="en-IN" sz="2800" dirty="0" smtClean="0"/>
              <a:t>active transport </a:t>
            </a:r>
            <a:r>
              <a:rPr lang="en-IN" sz="2800" dirty="0"/>
              <a:t>are called </a:t>
            </a:r>
            <a:r>
              <a:rPr lang="en-IN" sz="2800" b="1" dirty="0" smtClean="0"/>
              <a:t>pumps.</a:t>
            </a:r>
          </a:p>
          <a:p>
            <a:pPr algn="just"/>
            <a:r>
              <a:rPr lang="en-IN" sz="2800" dirty="0"/>
              <a:t>Most </a:t>
            </a:r>
            <a:r>
              <a:rPr lang="en-IN" sz="2800" dirty="0" smtClean="0"/>
              <a:t>pumps transport </a:t>
            </a:r>
            <a:r>
              <a:rPr lang="en-IN" sz="2800" dirty="0"/>
              <a:t>ions, such as H</a:t>
            </a:r>
            <a:r>
              <a:rPr lang="en-IN" sz="2800" baseline="30000" dirty="0"/>
              <a:t>+</a:t>
            </a:r>
            <a:r>
              <a:rPr lang="en-IN" sz="2800" dirty="0"/>
              <a:t> or Ca</a:t>
            </a:r>
            <a:r>
              <a:rPr lang="en-IN" sz="2800" baseline="30000" dirty="0"/>
              <a:t>2+</a:t>
            </a:r>
            <a:r>
              <a:rPr lang="en-IN" sz="2800" dirty="0"/>
              <a:t>.</a:t>
            </a:r>
          </a:p>
          <a:p>
            <a:pPr algn="just"/>
            <a:r>
              <a:rPr lang="en-IN" sz="2800" dirty="0"/>
              <a:t>Ion pumps can be further characterized as either </a:t>
            </a:r>
            <a:r>
              <a:rPr lang="en-IN" sz="2800" dirty="0" err="1" smtClean="0"/>
              <a:t>electrogenic</a:t>
            </a:r>
            <a:r>
              <a:rPr lang="en-IN" sz="2800" dirty="0" smtClean="0"/>
              <a:t> or </a:t>
            </a:r>
            <a:r>
              <a:rPr lang="en-IN" sz="2800" dirty="0" err="1"/>
              <a:t>electroneutral</a:t>
            </a:r>
            <a:r>
              <a:rPr lang="en-IN" sz="2800" dirty="0"/>
              <a:t>. </a:t>
            </a:r>
            <a:endParaRPr lang="en-IN" sz="2800" dirty="0" smtClean="0"/>
          </a:p>
          <a:p>
            <a:pPr algn="just"/>
            <a:r>
              <a:rPr lang="en-IN" sz="2800" b="1" dirty="0" err="1" smtClean="0"/>
              <a:t>Electrogenic</a:t>
            </a:r>
            <a:r>
              <a:rPr lang="en-IN" sz="2800" b="1" dirty="0" smtClean="0"/>
              <a:t> transport </a:t>
            </a:r>
            <a:r>
              <a:rPr lang="en-IN" sz="2800" dirty="0" smtClean="0"/>
              <a:t>refers </a:t>
            </a:r>
            <a:r>
              <a:rPr lang="en-IN" sz="2800" dirty="0"/>
              <a:t>to ion transport involving the net movement </a:t>
            </a:r>
            <a:r>
              <a:rPr lang="en-IN" sz="2800" dirty="0" smtClean="0"/>
              <a:t>of charge </a:t>
            </a:r>
            <a:r>
              <a:rPr lang="en-IN" sz="2800" dirty="0"/>
              <a:t>across the membrane. </a:t>
            </a:r>
            <a:endParaRPr lang="en-IN" sz="2800" dirty="0" smtClean="0"/>
          </a:p>
          <a:p>
            <a:pPr algn="just"/>
            <a:r>
              <a:rPr lang="en-IN" sz="2800" b="1" dirty="0" err="1" smtClean="0"/>
              <a:t>Electroneutral</a:t>
            </a:r>
            <a:r>
              <a:rPr lang="en-IN" sz="2800" b="1" dirty="0" smtClean="0"/>
              <a:t> transport</a:t>
            </a:r>
            <a:r>
              <a:rPr lang="en-IN" sz="2800" dirty="0" smtClean="0"/>
              <a:t>, </a:t>
            </a:r>
            <a:r>
              <a:rPr lang="en-IN" sz="2800" dirty="0"/>
              <a:t>involves no net </a:t>
            </a:r>
            <a:r>
              <a:rPr lang="en-IN" sz="2800" dirty="0" smtClean="0"/>
              <a:t>movement</a:t>
            </a:r>
            <a:r>
              <a:rPr lang="en-IN" sz="2800" b="1" dirty="0" smtClean="0"/>
              <a:t> </a:t>
            </a:r>
            <a:r>
              <a:rPr lang="en-IN" sz="2800" dirty="0" smtClean="0"/>
              <a:t>of </a:t>
            </a:r>
            <a:r>
              <a:rPr lang="en-IN" sz="2800" dirty="0"/>
              <a:t>charge</a:t>
            </a:r>
            <a:r>
              <a:rPr lang="en-IN" sz="2800" dirty="0" smtClean="0"/>
              <a:t>.</a:t>
            </a:r>
            <a:endParaRPr lang="en-IN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21510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Ion pumps mainly belong to one of these three categories i.e.</a:t>
            </a:r>
            <a:endParaRPr lang="en-IN" dirty="0" smtClean="0"/>
          </a:p>
          <a:p>
            <a:pPr lvl="2" algn="just">
              <a:lnSpc>
                <a:spcPct val="150000"/>
              </a:lnSpc>
            </a:pPr>
            <a:r>
              <a:rPr lang="en-US" sz="3200" dirty="0" smtClean="0"/>
              <a:t>Plasma membrane H</a:t>
            </a:r>
            <a:r>
              <a:rPr lang="en-US" sz="3200" baseline="30000" dirty="0" smtClean="0"/>
              <a:t>+</a:t>
            </a:r>
            <a:r>
              <a:rPr lang="en-US" sz="3200" dirty="0" smtClean="0"/>
              <a:t> </a:t>
            </a:r>
            <a:r>
              <a:rPr lang="en-US" sz="3200" dirty="0" err="1" smtClean="0"/>
              <a:t>ATPase</a:t>
            </a:r>
            <a:r>
              <a:rPr lang="en-US" sz="3200" dirty="0" smtClean="0"/>
              <a:t>,</a:t>
            </a:r>
          </a:p>
          <a:p>
            <a:pPr lvl="2" algn="just">
              <a:lnSpc>
                <a:spcPct val="150000"/>
              </a:lnSpc>
            </a:pPr>
            <a:r>
              <a:rPr lang="en-US" sz="3200" dirty="0" smtClean="0"/>
              <a:t>Vacuolar H</a:t>
            </a:r>
            <a:r>
              <a:rPr lang="en-US" sz="3200" baseline="30000" dirty="0" smtClean="0"/>
              <a:t>+</a:t>
            </a:r>
            <a:r>
              <a:rPr lang="en-US" sz="3200" dirty="0" smtClean="0"/>
              <a:t> </a:t>
            </a:r>
            <a:r>
              <a:rPr lang="en-US" sz="3200" dirty="0" err="1" smtClean="0"/>
              <a:t>ATPase</a:t>
            </a:r>
            <a:r>
              <a:rPr lang="en-US" sz="3200" dirty="0" smtClean="0"/>
              <a:t>, and</a:t>
            </a:r>
          </a:p>
          <a:p>
            <a:pPr lvl="2" algn="just">
              <a:lnSpc>
                <a:spcPct val="150000"/>
              </a:lnSpc>
            </a:pPr>
            <a:r>
              <a:rPr lang="en-US" sz="3200" dirty="0" smtClean="0"/>
              <a:t>H</a:t>
            </a:r>
            <a:r>
              <a:rPr lang="en-US" sz="3200" baseline="30000" dirty="0" smtClean="0"/>
              <a:t>+</a:t>
            </a:r>
            <a:r>
              <a:rPr lang="en-US" sz="3200" dirty="0" smtClean="0"/>
              <a:t> </a:t>
            </a:r>
            <a:r>
              <a:rPr lang="en-US" sz="3200" dirty="0" err="1" smtClean="0"/>
              <a:t>pyrophosphatase</a:t>
            </a:r>
            <a:endParaRPr lang="en-US" sz="3200" dirty="0"/>
          </a:p>
          <a:p>
            <a:pPr algn="just">
              <a:lnSpc>
                <a:spcPct val="150000"/>
              </a:lnSpc>
            </a:pPr>
            <a:r>
              <a:rPr lang="en-US" dirty="0" smtClean="0"/>
              <a:t>Transport by pumps is generally outwards.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Hence, uptake of molecules by cells generally occur by secondary active transport.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Active Transport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In this method solutes </a:t>
            </a:r>
            <a:r>
              <a:rPr lang="en-IN" dirty="0"/>
              <a:t>can be actively transported across </a:t>
            </a:r>
            <a:r>
              <a:rPr lang="en-IN" dirty="0" smtClean="0"/>
              <a:t>a membrane </a:t>
            </a:r>
            <a:r>
              <a:rPr lang="en-IN" dirty="0"/>
              <a:t>against their gradient of electrochemical </a:t>
            </a:r>
            <a:r>
              <a:rPr lang="en-IN" dirty="0" smtClean="0"/>
              <a:t>potential is </a:t>
            </a:r>
            <a:r>
              <a:rPr lang="en-IN" dirty="0"/>
              <a:t>by coupling of the uphill transport of one solute </a:t>
            </a:r>
            <a:r>
              <a:rPr lang="en-IN" dirty="0" smtClean="0"/>
              <a:t>to the </a:t>
            </a:r>
            <a:r>
              <a:rPr lang="en-IN" dirty="0"/>
              <a:t>downhill transport of another.</a:t>
            </a:r>
          </a:p>
          <a:p>
            <a:pPr algn="just"/>
            <a:r>
              <a:rPr lang="en-US" dirty="0" smtClean="0"/>
              <a:t>Transporters involved in secondary active transport are one of the two types: </a:t>
            </a:r>
          </a:p>
          <a:p>
            <a:pPr lvl="2" algn="just"/>
            <a:r>
              <a:rPr lang="en-US" sz="3200" dirty="0" err="1" smtClean="0"/>
              <a:t>Symporters</a:t>
            </a:r>
            <a:r>
              <a:rPr lang="en-US" sz="3200" dirty="0" smtClean="0"/>
              <a:t>, or</a:t>
            </a:r>
          </a:p>
          <a:p>
            <a:pPr lvl="2" algn="just"/>
            <a:r>
              <a:rPr lang="en-US" sz="3200" dirty="0" err="1" smtClean="0"/>
              <a:t>Antiporters</a:t>
            </a:r>
            <a:r>
              <a:rPr lang="en-US" sz="3200" dirty="0" smtClean="0"/>
              <a:t>.</a:t>
            </a:r>
            <a:endParaRPr lang="en-IN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1938" y="947738"/>
            <a:ext cx="8620125" cy="496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938209"/>
            <a:ext cx="7911196" cy="5133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Plant cells are separated from their outer environment by plasma membrane.</a:t>
            </a:r>
          </a:p>
          <a:p>
            <a:pPr algn="just"/>
            <a:r>
              <a:rPr lang="en-US" dirty="0" smtClean="0"/>
              <a:t>Besides forming a barrier, membrane also must facilitate the reversible traffic of selected molecules through it.</a:t>
            </a:r>
          </a:p>
          <a:p>
            <a:pPr algn="just"/>
            <a:r>
              <a:rPr lang="en-US" dirty="0" smtClean="0"/>
              <a:t>Plasma membrane also receives signals from its surroundings.</a:t>
            </a:r>
          </a:p>
          <a:p>
            <a:pPr algn="just"/>
            <a:r>
              <a:rPr lang="en-IN" dirty="0"/>
              <a:t>Molecular and ionic movement from one location to another is </a:t>
            </a:r>
            <a:r>
              <a:rPr lang="en-IN" dirty="0" smtClean="0"/>
              <a:t>known as </a:t>
            </a:r>
            <a:r>
              <a:rPr lang="en-IN" b="1" dirty="0"/>
              <a:t>transport</a:t>
            </a:r>
            <a:r>
              <a:rPr lang="en-IN" b="1" dirty="0" smtClean="0"/>
              <a:t>.</a:t>
            </a:r>
            <a:endParaRPr lang="en-IN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PASSIVE AND ACTIVE TRANSPORT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IN" dirty="0"/>
              <a:t>The spontaneous “downhill” movement of </a:t>
            </a:r>
            <a:r>
              <a:rPr lang="en-IN" dirty="0" smtClean="0"/>
              <a:t>molecules is </a:t>
            </a:r>
            <a:r>
              <a:rPr lang="en-IN" dirty="0"/>
              <a:t>termed </a:t>
            </a:r>
            <a:r>
              <a:rPr lang="en-IN" b="1" dirty="0"/>
              <a:t>passive transport</a:t>
            </a:r>
            <a:r>
              <a:rPr lang="en-IN" b="1" dirty="0" smtClean="0"/>
              <a:t>.</a:t>
            </a:r>
          </a:p>
          <a:p>
            <a:pPr algn="just">
              <a:lnSpc>
                <a:spcPct val="150000"/>
              </a:lnSpc>
              <a:buNone/>
            </a:pPr>
            <a:endParaRPr lang="en-IN" b="1" dirty="0"/>
          </a:p>
          <a:p>
            <a:pPr algn="just">
              <a:lnSpc>
                <a:spcPct val="150000"/>
              </a:lnSpc>
            </a:pPr>
            <a:r>
              <a:rPr lang="en-IN" dirty="0"/>
              <a:t>The movement of substances against or up a </a:t>
            </a:r>
            <a:r>
              <a:rPr lang="en-IN" dirty="0" smtClean="0"/>
              <a:t>gradient of </a:t>
            </a:r>
            <a:r>
              <a:rPr lang="en-IN" dirty="0"/>
              <a:t>chemical potential (e.g., to a higher concentration) </a:t>
            </a:r>
            <a:r>
              <a:rPr lang="en-IN" dirty="0" smtClean="0"/>
              <a:t>is termed </a:t>
            </a:r>
            <a:r>
              <a:rPr lang="en-IN" b="1" dirty="0"/>
              <a:t>active transport</a:t>
            </a:r>
            <a:r>
              <a:rPr lang="en-IN" b="1" dirty="0" smtClean="0"/>
              <a:t>.</a:t>
            </a:r>
            <a:endParaRPr lang="en-IN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MEMBRANE TRANSPORT PROCESS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Biological membranes are permeable to ions and many large polar molecules like sucrose.</a:t>
            </a:r>
          </a:p>
          <a:p>
            <a:pPr algn="just"/>
            <a:r>
              <a:rPr lang="en-US" dirty="0" smtClean="0"/>
              <a:t>This permeability is due to the presence of </a:t>
            </a:r>
            <a:r>
              <a:rPr lang="en-US" b="1" dirty="0" smtClean="0"/>
              <a:t>transport proteins</a:t>
            </a:r>
            <a:r>
              <a:rPr lang="en-US" dirty="0" smtClean="0"/>
              <a:t> that facilitate the transport of these molecules through the membrane.</a:t>
            </a:r>
          </a:p>
          <a:p>
            <a:pPr algn="just"/>
            <a:r>
              <a:rPr lang="en-US" dirty="0" smtClean="0"/>
              <a:t>Transport proteins are highly specific for solutes.</a:t>
            </a:r>
          </a:p>
          <a:p>
            <a:pPr algn="just"/>
            <a:r>
              <a:rPr lang="en-US" dirty="0" smtClean="0"/>
              <a:t>In any organism, </a:t>
            </a:r>
            <a:r>
              <a:rPr lang="en-US" dirty="0" err="1" smtClean="0"/>
              <a:t>atleast</a:t>
            </a:r>
            <a:r>
              <a:rPr lang="en-US" dirty="0" smtClean="0"/>
              <a:t> 10% of its genome encodes for transport proteins.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43602"/>
          </a:xfrm>
        </p:spPr>
        <p:txBody>
          <a:bodyPr/>
          <a:lstStyle/>
          <a:p>
            <a:pPr algn="just"/>
            <a:r>
              <a:rPr lang="en-IN" dirty="0"/>
              <a:t>Three types of membrane transporters enhance the </a:t>
            </a:r>
            <a:r>
              <a:rPr lang="en-IN" dirty="0" smtClean="0"/>
              <a:t>movement of </a:t>
            </a:r>
            <a:r>
              <a:rPr lang="en-IN" dirty="0"/>
              <a:t>solutes across membranes: </a:t>
            </a:r>
            <a:endParaRPr lang="en-IN" dirty="0" smtClean="0"/>
          </a:p>
          <a:p>
            <a:pPr algn="just">
              <a:buNone/>
            </a:pPr>
            <a:endParaRPr lang="en-IN" dirty="0" smtClean="0"/>
          </a:p>
          <a:p>
            <a:pPr lvl="2" algn="just"/>
            <a:r>
              <a:rPr lang="en-IN" sz="3200" i="1" dirty="0" smtClean="0"/>
              <a:t>Channels,</a:t>
            </a:r>
          </a:p>
          <a:p>
            <a:pPr lvl="2" algn="just">
              <a:buNone/>
            </a:pPr>
            <a:r>
              <a:rPr lang="en-IN" sz="3200" i="1" dirty="0" smtClean="0"/>
              <a:t> </a:t>
            </a:r>
          </a:p>
          <a:p>
            <a:pPr lvl="2" algn="just"/>
            <a:r>
              <a:rPr lang="en-IN" sz="3200" i="1" dirty="0" smtClean="0"/>
              <a:t>Carriers, and</a:t>
            </a:r>
          </a:p>
          <a:p>
            <a:pPr lvl="2" algn="just">
              <a:buNone/>
            </a:pPr>
            <a:endParaRPr lang="en-IN" sz="3200" i="1" dirty="0" smtClean="0"/>
          </a:p>
          <a:p>
            <a:pPr lvl="2" algn="just"/>
            <a:r>
              <a:rPr lang="en-IN" sz="3200" i="1" dirty="0" smtClean="0"/>
              <a:t>Pumps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013" y="839763"/>
            <a:ext cx="8421809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785786" y="5241209"/>
            <a:ext cx="76438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b="1" dirty="0"/>
              <a:t>FIGURE </a:t>
            </a:r>
            <a:r>
              <a:rPr lang="en-IN" sz="2400" dirty="0" smtClean="0"/>
              <a:t>Three </a:t>
            </a:r>
            <a:r>
              <a:rPr lang="en-IN" sz="2400" dirty="0"/>
              <a:t>classes of membrane transport proteins: channels, carriers, </a:t>
            </a:r>
            <a:r>
              <a:rPr lang="en-IN" sz="2400" dirty="0" smtClean="0"/>
              <a:t>and pumps</a:t>
            </a:r>
            <a:r>
              <a:rPr lang="en-IN" sz="2400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Transport proteins: CHANNELS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4485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 smtClean="0"/>
              <a:t>CHANNELS</a:t>
            </a:r>
            <a:r>
              <a:rPr lang="en-US" sz="2800" dirty="0" smtClean="0"/>
              <a:t> are </a:t>
            </a:r>
            <a:r>
              <a:rPr lang="en-US" sz="2800" dirty="0" err="1" smtClean="0"/>
              <a:t>transmembrane</a:t>
            </a:r>
            <a:r>
              <a:rPr lang="en-US" sz="2800" dirty="0" smtClean="0"/>
              <a:t> proteins </a:t>
            </a:r>
            <a:r>
              <a:rPr lang="en-IN" sz="2800" dirty="0"/>
              <a:t>that function as selective pores, through which </a:t>
            </a:r>
            <a:r>
              <a:rPr lang="en-IN" sz="2800" dirty="0" smtClean="0"/>
              <a:t>molecules or </a:t>
            </a:r>
            <a:r>
              <a:rPr lang="en-IN" sz="2800" dirty="0"/>
              <a:t>ions can diffuse across the membrane</a:t>
            </a:r>
            <a:r>
              <a:rPr lang="en-IN" sz="2800" dirty="0" smtClean="0"/>
              <a:t>.</a:t>
            </a:r>
            <a:endParaRPr lang="en-IN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928934"/>
            <a:ext cx="7715304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dirty="0"/>
              <a:t>Transport through </a:t>
            </a:r>
            <a:r>
              <a:rPr lang="en-IN" dirty="0" smtClean="0"/>
              <a:t>channels is </a:t>
            </a:r>
            <a:r>
              <a:rPr lang="en-IN" dirty="0"/>
              <a:t>always </a:t>
            </a:r>
            <a:r>
              <a:rPr lang="en-IN" dirty="0" smtClean="0"/>
              <a:t>passive.</a:t>
            </a:r>
          </a:p>
          <a:p>
            <a:pPr algn="just"/>
            <a:r>
              <a:rPr lang="en-IN" dirty="0" smtClean="0"/>
              <a:t>Channel transport </a:t>
            </a:r>
            <a:r>
              <a:rPr lang="en-IN" dirty="0"/>
              <a:t>is limited mainly </a:t>
            </a:r>
            <a:r>
              <a:rPr lang="en-IN" dirty="0" smtClean="0"/>
              <a:t>to ions </a:t>
            </a:r>
            <a:r>
              <a:rPr lang="en-IN" dirty="0"/>
              <a:t>or </a:t>
            </a:r>
            <a:r>
              <a:rPr lang="en-IN" dirty="0" smtClean="0"/>
              <a:t>water.</a:t>
            </a:r>
            <a:endParaRPr lang="en-IN" dirty="0"/>
          </a:p>
          <a:p>
            <a:pPr algn="just"/>
            <a:r>
              <a:rPr lang="en-IN" dirty="0"/>
              <a:t>Transport through a channel may or may not </a:t>
            </a:r>
            <a:r>
              <a:rPr lang="en-IN" dirty="0" smtClean="0"/>
              <a:t>involve transient </a:t>
            </a:r>
            <a:r>
              <a:rPr lang="en-IN" dirty="0"/>
              <a:t>binding of the solute to the channel protein.</a:t>
            </a:r>
          </a:p>
          <a:p>
            <a:pPr algn="just"/>
            <a:r>
              <a:rPr lang="en-IN" dirty="0"/>
              <a:t>Channels are not open all the time: Channel proteins </a:t>
            </a:r>
            <a:r>
              <a:rPr lang="en-IN" dirty="0" smtClean="0"/>
              <a:t>have structures </a:t>
            </a:r>
            <a:r>
              <a:rPr lang="en-IN" dirty="0"/>
              <a:t>called </a:t>
            </a:r>
            <a:r>
              <a:rPr lang="en-IN" b="1" dirty="0"/>
              <a:t>gates </a:t>
            </a:r>
            <a:r>
              <a:rPr lang="en-IN" dirty="0"/>
              <a:t>that open and close the pore </a:t>
            </a:r>
            <a:r>
              <a:rPr lang="en-IN" dirty="0" smtClean="0"/>
              <a:t>in response </a:t>
            </a:r>
            <a:r>
              <a:rPr lang="en-IN" dirty="0"/>
              <a:t>to external </a:t>
            </a:r>
            <a:r>
              <a:rPr lang="en-IN" dirty="0" smtClean="0"/>
              <a:t>signals.</a:t>
            </a:r>
            <a:endParaRPr lang="en-IN" dirty="0"/>
          </a:p>
          <a:p>
            <a:pPr algn="just"/>
            <a:r>
              <a:rPr lang="en-IN" dirty="0"/>
              <a:t>Signals </a:t>
            </a:r>
            <a:r>
              <a:rPr lang="en-IN" dirty="0" smtClean="0"/>
              <a:t>that can </a:t>
            </a:r>
            <a:r>
              <a:rPr lang="en-IN" dirty="0"/>
              <a:t>open or close gates include voltage changes, </a:t>
            </a:r>
            <a:r>
              <a:rPr lang="en-IN" dirty="0" smtClean="0"/>
              <a:t>hormone binding</a:t>
            </a:r>
            <a:r>
              <a:rPr lang="en-IN" dirty="0"/>
              <a:t>, or light.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0079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Channels generally work only in one direction.</a:t>
            </a:r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Like anion channels always expel the anions out of the cell while calcium channels always lead to uptake of calcium into the cell.</a:t>
            </a:r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Only exception to this is the potassium channel – which can be inward rectifying and/or outward rectifying.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611</Words>
  <Application>Microsoft Office PowerPoint</Application>
  <PresentationFormat>On-screen Show (4:3)</PresentationFormat>
  <Paragraphs>66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BOT323 SOLUTE TRANSPORT</vt:lpstr>
      <vt:lpstr>INTRODUCTION </vt:lpstr>
      <vt:lpstr>PASSIVE AND ACTIVE TRANSPORT</vt:lpstr>
      <vt:lpstr>MEMBRANE TRANSPORT PROCESS</vt:lpstr>
      <vt:lpstr>Slide 5</vt:lpstr>
      <vt:lpstr>Slide 6</vt:lpstr>
      <vt:lpstr>Transport proteins: CHANNELS</vt:lpstr>
      <vt:lpstr>Slide 8</vt:lpstr>
      <vt:lpstr>Slide 9</vt:lpstr>
      <vt:lpstr>Transport proteins: CARRIERS</vt:lpstr>
      <vt:lpstr>Slide 11</vt:lpstr>
      <vt:lpstr>Transport proteins: PUMPS</vt:lpstr>
      <vt:lpstr>Slide 13</vt:lpstr>
      <vt:lpstr>Secondary Active Transport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BOT522 Lect-2 SOLUTE TRANSPORT</dc:title>
  <dc:creator>User</dc:creator>
  <cp:lastModifiedBy>ADMIN</cp:lastModifiedBy>
  <cp:revision>19</cp:revision>
  <dcterms:created xsi:type="dcterms:W3CDTF">2013-08-14T09:40:00Z</dcterms:created>
  <dcterms:modified xsi:type="dcterms:W3CDTF">2022-08-02T10:30:53Z</dcterms:modified>
</cp:coreProperties>
</file>